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96"/>
  </p:notesMasterIdLst>
  <p:sldIdLst>
    <p:sldId id="29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316" r:id="rId25"/>
    <p:sldId id="317" r:id="rId26"/>
    <p:sldId id="318" r:id="rId27"/>
    <p:sldId id="319" r:id="rId28"/>
    <p:sldId id="256" r:id="rId29"/>
    <p:sldId id="257" r:id="rId30"/>
    <p:sldId id="258" r:id="rId31"/>
    <p:sldId id="259" r:id="rId32"/>
    <p:sldId id="261" r:id="rId33"/>
    <p:sldId id="262" r:id="rId34"/>
    <p:sldId id="260" r:id="rId35"/>
    <p:sldId id="263" r:id="rId36"/>
    <p:sldId id="264" r:id="rId37"/>
    <p:sldId id="265" r:id="rId38"/>
    <p:sldId id="266" r:id="rId39"/>
    <p:sldId id="267" r:id="rId40"/>
    <p:sldId id="268" r:id="rId41"/>
    <p:sldId id="269" r:id="rId42"/>
    <p:sldId id="270" r:id="rId43"/>
    <p:sldId id="271" r:id="rId44"/>
    <p:sldId id="272" r:id="rId45"/>
    <p:sldId id="273" r:id="rId46"/>
    <p:sldId id="274" r:id="rId47"/>
    <p:sldId id="275" r:id="rId48"/>
    <p:sldId id="276" r:id="rId49"/>
    <p:sldId id="277" r:id="rId50"/>
    <p:sldId id="279" r:id="rId51"/>
    <p:sldId id="278" r:id="rId52"/>
    <p:sldId id="333" r:id="rId53"/>
    <p:sldId id="334" r:id="rId54"/>
    <p:sldId id="335" r:id="rId55"/>
    <p:sldId id="336" r:id="rId56"/>
    <p:sldId id="337" r:id="rId57"/>
    <p:sldId id="338" r:id="rId58"/>
    <p:sldId id="339" r:id="rId59"/>
    <p:sldId id="340" r:id="rId60"/>
    <p:sldId id="341" r:id="rId61"/>
    <p:sldId id="342" r:id="rId62"/>
    <p:sldId id="343" r:id="rId63"/>
    <p:sldId id="344" r:id="rId64"/>
    <p:sldId id="345" r:id="rId65"/>
    <p:sldId id="346" r:id="rId66"/>
    <p:sldId id="347" r:id="rId67"/>
    <p:sldId id="348" r:id="rId68"/>
    <p:sldId id="349" r:id="rId69"/>
    <p:sldId id="350" r:id="rId70"/>
    <p:sldId id="351" r:id="rId71"/>
    <p:sldId id="352" r:id="rId72"/>
    <p:sldId id="353" r:id="rId73"/>
    <p:sldId id="354" r:id="rId74"/>
    <p:sldId id="355" r:id="rId75"/>
    <p:sldId id="356" r:id="rId76"/>
    <p:sldId id="357" r:id="rId77"/>
    <p:sldId id="358" r:id="rId78"/>
    <p:sldId id="359" r:id="rId79"/>
    <p:sldId id="360" r:id="rId80"/>
    <p:sldId id="361" r:id="rId81"/>
    <p:sldId id="362" r:id="rId82"/>
    <p:sldId id="363" r:id="rId83"/>
    <p:sldId id="364" r:id="rId84"/>
    <p:sldId id="365" r:id="rId85"/>
    <p:sldId id="366" r:id="rId86"/>
    <p:sldId id="367" r:id="rId87"/>
    <p:sldId id="368" r:id="rId88"/>
    <p:sldId id="369" r:id="rId89"/>
    <p:sldId id="370" r:id="rId90"/>
    <p:sldId id="371" r:id="rId91"/>
    <p:sldId id="372" r:id="rId92"/>
    <p:sldId id="373" r:id="rId93"/>
    <p:sldId id="374" r:id="rId94"/>
    <p:sldId id="375" r:id="rId9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67" autoAdjust="0"/>
    <p:restoredTop sz="94660"/>
  </p:normalViewPr>
  <p:slideViewPr>
    <p:cSldViewPr>
      <p:cViewPr varScale="1">
        <p:scale>
          <a:sx n="117" d="100"/>
          <a:sy n="117" d="100"/>
        </p:scale>
        <p:origin x="-13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5" Type="http://schemas.openxmlformats.org/officeDocument/2006/relationships/slide" Target="slides/slide2.xml"/><Relationship Id="rId90" Type="http://schemas.openxmlformats.org/officeDocument/2006/relationships/slide" Target="slides/slide87.xml"/><Relationship Id="rId95" Type="http://schemas.openxmlformats.org/officeDocument/2006/relationships/slide" Target="slides/slide92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91" Type="http://schemas.openxmlformats.org/officeDocument/2006/relationships/slide" Target="slides/slide88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openxmlformats.org/officeDocument/2006/relationships/slide" Target="slides/slide91.xml"/><Relationship Id="rId9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presProps" Target="presProps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56" Type="http://schemas.openxmlformats.org/officeDocument/2006/relationships/slide" Target="slides/slide53.xml"/><Relationship Id="rId77" Type="http://schemas.openxmlformats.org/officeDocument/2006/relationships/slide" Target="slides/slide74.xml"/><Relationship Id="rId100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93" Type="http://schemas.openxmlformats.org/officeDocument/2006/relationships/slide" Target="slides/slide90.xml"/><Relationship Id="rId9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82124E-244F-43B9-8850-74F7D67DCF93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2607F3-76FA-43E5-8D27-755C4A704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487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2DA2BF">
                  <a:tint val="20000"/>
                </a:srgbClr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53496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86810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11024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25222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48167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490349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90377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44851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57428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521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10489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2DA2BF">
                  <a:tint val="20000"/>
                </a:srgbClr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6739C8-8267-4C5C-8426-78DF9EA75F50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23735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A3AE18-F912-4E3F-B104-A612BC0B7A42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4538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EEA67A8-46D7-45A0-A8DF-A11613CFDE08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4200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22D1CD2-C290-4FCC-BB35-3950905854EA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7852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87BA5F-9E4D-485C-82FB-E2E891334FA7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28521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78C99CC-B717-45A6-A596-1DEA5955AD08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35092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ABDF16-0171-4B1B-A835-CBC2E1EEBE78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4445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45EBFCD-F249-4315-9DF5-6973F548EF76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37020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FA6C1B-8913-428E-86DD-E01F1A9BAA2D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00081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D5FBA06-342A-4208-A2DC-68AA828778DA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92978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AD7A18-C22C-41AC-A2BE-E7A0F82646A6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06332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7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473F7B1-8660-4EFA-BAD0-E936B5A83946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7876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2/15/2024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7078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CC1C255-B1B0-4A98-B466-93A949E48DA8}" type="slidenum"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921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3.xml"/><Relationship Id="rId1" Type="http://schemas.openxmlformats.org/officeDocument/2006/relationships/video" Target="file:///C:\Users\Stojanovic\Desktop\predavanja\28.04.2015\NikolaMMatovi&#263;2.avi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Клиничка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анатомија 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ларинкса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6199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Ружичасте боје, сем на гласницама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Епител и ламина проприа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Епител је псеудослојевит, цилиндричан и трепљаст,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сем на гласницама где је плочасто слојевот без орожавања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Васкуларизација (a.laryngea sup. и inferior)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Слузница ларинкса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75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N.vagus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(n.laringeus sup. и inferior</a:t>
            </a:r>
            <a:r>
              <a:rPr lang="x-none" dirty="0" smtClean="0"/>
              <a:t>)</a:t>
            </a:r>
          </a:p>
          <a:p>
            <a:pPr>
              <a:buNone/>
            </a:pPr>
            <a:r>
              <a:rPr lang="x-none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n.laringeus sup</a:t>
            </a:r>
          </a:p>
          <a:p>
            <a:pPr>
              <a:buNone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  мешовита грана вагуса и даје две завршне гране:</a:t>
            </a:r>
          </a:p>
          <a:p>
            <a:pPr>
              <a:buNone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Ramus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externus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мешовита грана, мања и даје моторну инервацију крикотироидном мишићу и доњем констриктору ждрела и сензитивну инервацију слузнице субглотиса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Ramus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internus</a:t>
            </a:r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сензитивна, већа, остали делови ларинкса и доњи спрат ждрела. </a:t>
            </a:r>
          </a:p>
          <a:p>
            <a:pPr>
              <a:buNone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Инервација ларинкса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26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Анатомски, ембриолошки и ради прецизне дијагностике  и класификације различитих обољења ларинкса се дели:</a:t>
            </a:r>
          </a:p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Супра глотис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(ембриолошко порекло од дигестивног система)</a:t>
            </a:r>
          </a:p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Глотис</a:t>
            </a:r>
          </a:p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Супраглотис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(део респираторног система)</a:t>
            </a:r>
          </a:p>
          <a:p>
            <a:endParaRPr lang="x-none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750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Ð ÐµÐ·ÑÐ»ÑÐ°Ñ ÑÐ»Ð¸ÐºÐ° Ð·Ð° nervus vagus laryn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270960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8" name="Picture 4" descr="Ð¡ÑÐ¾Ð´Ð½Ð° ÑÐ»Ð¸Ðº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57200"/>
            <a:ext cx="7162800" cy="6248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129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Два отвора, горњи и доњи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Горњи отвор, постављен у скоро усправној равни, јајастог је облика, уздужног је промера 3-4 цм, а попречног 1-2 цм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ima glottidis (међугласничка пукотина) је отвор између гласница, најужи део гркљанске дупље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Максимална ширина износи у одраслих 23 мм.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Дужина гласница код одраслих 20-30 мм, код мушкараца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Код жена 16-20 мм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Код новорођенчета 6-7 мм.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effectLst/>
                <a:latin typeface="Times New Roman" pitchFamily="18" charset="0"/>
                <a:cs typeface="Times New Roman" pitchFamily="18" charset="0"/>
              </a:rPr>
              <a:t>Cavum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effectLst/>
                <a:latin typeface="Times New Roman" pitchFamily="18" charset="0"/>
                <a:cs typeface="Times New Roman" pitchFamily="18" charset="0"/>
              </a:rPr>
              <a:t>laryngis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3666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Функције ларинкса: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Дисање, заштита, фонација, гутање, фиксација торакса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Физиологија ларинкса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1410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Дисање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При мирном дисању  гласнице су између адукције и абдукције</a:t>
            </a:r>
          </a:p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Заштитна функција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Ларинкс непрекидно штити доње дисајне путеве од аспирације хране и течности системом сфинктера (ариепиглотисни набори, вентрикуларни набори и гласнице)  и рефлекса кашља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7111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Рефлекс кашља започиње механичким или хемијским дражењем ларинкса</a:t>
            </a:r>
          </a:p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Три рефлексогене зоне ларинкса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-ларинксна страна епиглотиса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-предња страна аритеноида, задњи аспект глотиса и гласнице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- субглотис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886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Глас и говор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Теорије о настанку гласа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Миоеластични аеродинамска теорија и Аеродинамски  аспект фонације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Теорија покров –тело комплекс-Хирано најчире прихваћена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Петослојна структура гласница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Покров вибрира независно од тела гласнице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Фонација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034778168901458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5105400"/>
            <a:ext cx="2286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796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Почетни, проширени део доњих дисајних путева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 висцералном простору врата испред три последња вратна пршљенова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Састоји се из:хрскавица, спојева гркљанских хрскавица са суседним органима и између себе, мишића,подслузице, или еластичне опне, слузнице и крвних судова и нерава.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Дужина ларинкса код одраслих је око 7 cм, а ширина око 4 cм, сагитална ширина 3 cм.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4821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Минимум енергије максимум фонације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NikolaMMatović2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743200" y="2371725"/>
            <a:ext cx="36576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278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Деглутиција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Припрема залогаја, транспорт залогаја кроз усну шупљину,фаринксан фаза и езофагусна фаза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Поремећај гутања може узроковати: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Дехидратацију, губитак телесне тежине,аспирациону пнеумонију,опструкцију дисајног пута.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5933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Покрети гласница омогућавају при дисању контракцију пекторалних мишића и фиксацију ребара при дизању терета, пењању, копању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Ларинкс учествује и у стварању интрабдоминалног притиска (партус, дефекација)</a:t>
            </a:r>
          </a:p>
          <a:p>
            <a:r>
              <a:rPr lang="x-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Механичка иритација слузнице ларинкса преко ваговагалних рефлекса може изазвати срчану аритмију,брадикардију и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cardiac arrest.</a:t>
            </a:r>
            <a:endParaRPr lang="x-none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Зато је неопходна епимукозна анестезија при ендоларинксним процедурама , понављаних пинтубација, ларингоскопије, бронхоскопије, екстракције ларингеалних страних тела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Овај рефлекс се блокира атропином</a:t>
            </a:r>
            <a:r>
              <a:rPr lang="x-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Фиксација торакса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6422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Величина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Код деце ларинкс је мањи и апсолутно и релативно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Пречник субглотиса на рођењу је 5-6 мм, а трахеје 6-7 мм.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Ларинкс расте до треће године живота, а потом је раст веома успорен, све до пубертета , када започиње свој нагли  раст</a:t>
            </a:r>
          </a:p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Облик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Ларинкс је инфантилан,затворенији и краћи</a:t>
            </a:r>
          </a:p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Конзистенција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Мекано ткиво ларинкса, па реагује бурније на иритације и запањенске агенсе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Ралика између ларинкса код деце и одраслих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2117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Положај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Код новорођенчета постављен више у врату, што детету омогућава да истовремено дише и сиса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Хиперексцитабилност и неусклађеност појединих механизама заштите доњих дисајних путева,одсуство свесне контроле,непрепознавање опасности од хране,недостатак зуба,прекидање при јелу,смејање , кретање и говор повећавају опасност од аспирације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Спазам ларинксазбог иритације код деце је чешћи</a:t>
            </a:r>
          </a:p>
          <a:p>
            <a:r>
              <a:rPr lang="x-none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Након спазма следи дубоки инспиријум и опасност од аспирације хране у доње дисајне путеве!!!!!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3409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0" name="Picture 2" descr="Ð ÐµÐ·ÑÐ»ÑÐ°Ñ ÑÐ»Ð¸ÐºÐ° Ð·Ð° Monnier laryn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371600"/>
            <a:ext cx="8763000" cy="43624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9567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Конгениталне малформације ларинкса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Изоловане или удружене са малформацијама осталих органа</a:t>
            </a:r>
          </a:p>
          <a:p>
            <a:r>
              <a:rPr lang="x-none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су и највећи клинички значај имају: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Ларингомалација и парезе и парализе гласница</a:t>
            </a:r>
          </a:p>
          <a:p>
            <a:r>
              <a:rPr lang="x-none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Ређе су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Атрезије и мембране 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Цисте и ларингокеле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Субглотисне стенозе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Субглотисни конгенитални тумори</a:t>
            </a:r>
          </a:p>
          <a:p>
            <a:r>
              <a:rPr lang="x-none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Веома ретке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Расцепи ларинкса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Конгениталне малформације ларинкса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Све конгениталне малформације имају три кључна симптома: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Диспнеја,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Дисфонија, 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Дисфагија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Конгениталне малформације ларинкса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Урођена слабост хрскавичавог скелета ларинкса, 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нарочито епиглотиса и аритеноида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75% свих конгениталних малформација ларинкса</a:t>
            </a:r>
          </a:p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Етиологија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Поремећај метаболозма калцијума што доводи до слабости супраглотисног простора, нарочито епиглотиса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Ларинкс је инфантилан , епиглотис има облик 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Ώ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, ариепиглотисни набори су близу, улаз у ларинкс је сужен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Ларингомалација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Ð ÐµÐ·ÑÐ»ÑÐ°Ñ ÑÐ»Ð¸ÐºÐ° Ð·Ð° larink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8320" y="1663859"/>
            <a:ext cx="5547360" cy="4160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751683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Ð ÐµÐ·ÑÐ»ÑÐ°Ñ ÑÐ»Ð¸ÐºÐ° Ð·Ð° laringomalacija beb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914400"/>
            <a:ext cx="6858000" cy="4343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Ð ÐµÐ·ÑÐ»ÑÐ°Ñ ÑÐ»Ð¸ÐºÐ° Ð·Ð° laringomalacij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19200"/>
            <a:ext cx="7010400" cy="40481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Инспираторни стридор, одмах по рођењу (ређе) или или после 2-3 недеље што је чешће,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Понекада и цијаноза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Симптоми су израђенији при плачу, узбуђењу или за време јела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Глас је непромењен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Анамнеза , директна или фиберларингоскопија ларинкса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Диференцијалана дијагноза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остале конгениталне малформације,страна тела, повреде, тумори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 и диференцијалана дијагноза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Пажљива опсервација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Информисање родитеља о надзору и смиривању детета, врсти или начину исхране (чешћи, а краћи подоји, храна богата  витаминима, нарочито витамином Д, положај детета да се не загрцне)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Ретко је потребан привремен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интубација, ласерска ресекција епиглотиса и дела аритеноида да би се проширио дисајни простор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Делимична или потпуна непокретност гласница, као последица привременог 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трајног оштећења вагуса и његових горњих грана или централног нервног система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Чине 15 % свих конгениталних малформација ларинкса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Једностране или обостране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Једностране су много чешће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Парезе и парализе гласница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Једностране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Тешкоће приликом порођаја, употреба инструмената и слично</a:t>
            </a:r>
          </a:p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Обостране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Последица повишеног интракранијалног пристиска 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Кардиоваскуларне аномалије у врату и средогруђу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Етиологија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Једностране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Слаб плач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Промуклост</a:t>
            </a:r>
          </a:p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Обостране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Отежано дисање, стридор</a:t>
            </a:r>
          </a:p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Анамнеза, директна или  фиберларингоскопија ларинкса</a:t>
            </a:r>
          </a:p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Диференцијална дијагноза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:друге конгениталне малформације ларинкса, странатела,ларингитиси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Једностране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Најчешће не захтевају терапију, јер се највећи број опоравља спонтано</a:t>
            </a:r>
          </a:p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Обостране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Захтевају интубацију, касније трахеотомију или ласерску ресекцију или ласерску ресекцију ако нема знакова опоравка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Због никаквог или непотпуног развијања гласница</a:t>
            </a:r>
          </a:p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Потпуне атрезије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су инкопатибилне са животом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Дете по рођењу не дише, настаје цијаноза 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Ако се посумња на ову малформацију треба учинити директну ларингоскопију и пробити атрезију и учинити трахеотомију</a:t>
            </a:r>
          </a:p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Код мембрана са парцијалном опструкцијом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промуклост и отежано дисање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Микрохирушка ласерска ресекција стенозе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Атрезије мембрана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6 парних и 4 непарне хркавице , спојеви гркљанских хркавица, и фиброеластична 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Хијалине.тироидна, крикоидна , аритеноидна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Еластична епиглотис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Аритеноидне хрскавице су зглобљене са крикоидном хрскавицом преко синовијалног крикоаритеноидног зглоба, који спаја плочу крикоидне хрскавице са базом аритеноидне хрскавице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   Скелет ларинкса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2456" y="4724400"/>
            <a:ext cx="1591993" cy="2133600"/>
          </a:xfrm>
          <a:prstGeom prst="rect">
            <a:avLst/>
          </a:prstGeom>
          <a:noFill/>
        </p:spPr>
      </p:pic>
      <p:pic>
        <p:nvPicPr>
          <p:cNvPr id="27654" name="Picture 6" descr="Ð ÐµÐ·ÑÐ»ÑÐ°Ñ ÑÐ»Ð¸ÐºÐ° Ð·Ð° larinks ÑÐºÐµÐ»ÐµÑ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953000"/>
            <a:ext cx="2571750" cy="17811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834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Урођене цисте су веома ретке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Знак атавизма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Ларингокеле су врећаста избочења Морганијевог вентрикула која садрже ваздух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Настају због урођене слабости зида ларинкса и под дејством напрезајућег кашља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Унутрашње и спољашње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Унутрашње:унутар скелета ларинкса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Спољашње допиру до спољашњих слојева врата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Код мањих симптоматологија је оскудна, код већих отежано дисање и гутање и поремећај гласа.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Цисте и ларингокеле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Директна ларингоскопија и радиографија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Диференцијално дијагностички:анеуризме великих крвних судова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Терапија је хируршка код већих ларингокела,док мање не захтевају лечење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Дијагноза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AutoShape 2" descr="Ð ÐµÐ·ÑÐ»ÑÐ°Ñ ÑÐ»Ð¸ÐºÐ° Ð·Ð° laringoke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4" name="AutoShape 4" descr="Ð ÐµÐ·ÑÐ»ÑÐ°Ñ ÑÐ»Ð¸ÐºÐ° Ð·Ð° laringoke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6" name="AutoShape 6" descr="Ð ÐµÐ·ÑÐ»ÑÐ°Ñ ÑÐ»Ð¸ÐºÐ° Ð·Ð° laringoke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698" name="AutoShape 2" descr="Ð ÐµÐ·ÑÐ»ÑÐ°Ñ ÑÐ»Ð¸ÐºÐ° Ð·Ð° laringoke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0" name="AutoShape 4" descr="Ð ÐµÐ·ÑÐ»ÑÐ°Ñ ÑÐ»Ð¸ÐºÐ° Ð·Ð° laringoke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9702" name="Picture 6" descr="Ð ÐµÐ·ÑÐ»ÑÐ°Ñ ÑÐ»Ð¸ÐºÐ° Ð·Ð° laringoke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295400"/>
            <a:ext cx="5334000" cy="4495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Конгениталне субглотисне стенозе су реткост; најчешће аномалије крикоидне хрскавице или конгениталном хемангиому који је у 50 % случајева у асоцијацији са хемангиомима коже</a:t>
            </a:r>
          </a:p>
          <a:p>
            <a:pPr>
              <a:buNone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 Стридор (инспираторни или експираторни), промуклост</a:t>
            </a:r>
          </a:p>
          <a:p>
            <a:pPr>
              <a:buNone/>
            </a:pPr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 Дијагноза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директна ларингоскопија</a:t>
            </a:r>
          </a:p>
          <a:p>
            <a:pPr>
              <a:buNone/>
            </a:pPr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Терапија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хируршка, ласерским или спољним приступом, кортикостероиди или склерозантна 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Суглотисне  стенозе и тумори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 descr="Ð ÐµÐ·ÑÐ»ÑÐ°Ñ ÑÐ»Ð¸ÐºÐ° Ð·Ð° laringoke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295400"/>
            <a:ext cx="5153025" cy="48787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 домену торакалних и грудних хирурга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За оториноларинголога је важно да их препозна због проблема у диференцијалној дијагнози и терапији, нарочито страних тела.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Урођене аномалије једњака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Комуникација између једњака душника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Манифестују се приликом првог подоја новорођенчета драматичном клиничком сликом, коју прати цијаноза, кашаљ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Етиологија.непотпуно одвајање душника у току органогенезе од једњака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У 87%  недостаје доњи део једњака, а горњи део једњака се слепо завршава на 1 cm изнад карине где комуницира са трахејом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 другом типу горњи део једњака комуницира са трахејом,доњи  не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у трећем делу оба дела једњака су одвојени, али поједин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ачно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комуницирају са душником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 четвтром , цео једњак је нормално формиран само у једном делу комуницира са трахејом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Трахеоезофагусне фистуле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Хиперсаливација,кашаљ, гушење,  цијаноза приликом подоја.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Нативна и контрастна радиографија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Диференцијално дијагностички:поремећај акта гутања са аспирацијом код једностраних или обостраних парализа гласница, високих вагусних лезија са поремећајем сензибилитета, страна тела, тумори, друге урођене аномалије једњака и трахеје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Ð ÐµÐ·ÑÐ»ÑÐ°Ñ ÑÐ»Ð¸ÐºÐ° Ð·Ð° traheoezofagusne fistu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838200"/>
            <a:ext cx="5334000" cy="455295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Хируршка, допунска терапија је ендоскопска дилатација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Потпуни недостатк једњака, ретко се јавља па нема клиничког значаја</a:t>
            </a:r>
          </a:p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Стеноза једњака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 споју средње  и доње трећине једњака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Када дете почне да узима чврсту храну, око 6 месеца, регургитација, кашаљ</a:t>
            </a:r>
          </a:p>
          <a:p>
            <a:r>
              <a:rPr lang="x-none" i="1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Анамнеза,контрастна радиографија једњака, езофагоскопија</a:t>
            </a:r>
          </a:p>
          <a:p>
            <a:r>
              <a:rPr lang="x-none" i="1" dirty="0" smtClean="0">
                <a:latin typeface="Times New Roman" pitchFamily="18" charset="0"/>
                <a:cs typeface="Times New Roman" pitchFamily="18" charset="0"/>
              </a:rPr>
              <a:t>Терапија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Хирушка или ендоскопска дилатација једњака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Двоструки једњак, брахиезофагус, ахалазије...ретко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Терапија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Унутрашњи и спољашњи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Кратки , попречно приугасти, припајају се на хрскавицама ларинкса и покрећу их.</a:t>
            </a:r>
          </a:p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Затезачи гласница: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m.vocalis и m.crycothyroideus</a:t>
            </a:r>
          </a:p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Примицачи гласница: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m.crycothyroideus lateralis,m.arythenoideus obliqus,m, transversus и m.thyroaritenoideus posterior</a:t>
            </a:r>
          </a:p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Одмицач гласница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:m.crycoarythenoideus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Мишићи ларинкса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Ð¡ÑÐ¾Ð´Ð½Ð° ÑÐ»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172200" y="5048250"/>
            <a:ext cx="2053856" cy="1809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6501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Акутно запаљење  ларинкса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388893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Ткиво ларинкса има ограничене могућности реакције на трауму, без обзира да ли је узрок инфекција, алергија, интоксикација,термална или физичка повреда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Едем , запаљенска инфилтрација. Ексудат су основни одговори на акутну трауму.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Када процес траје дуже развија се хипертрофија слузнице,метаплазија и фиброза дубљих слојева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Због тога су симптоми  различитих запаљенских промена исти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Патофизиологија и патоанатомија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5417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C:\Users\Stojanovic\Desktop\podel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95400"/>
            <a:ext cx="724062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93432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Учестало у педијатријској популацији , али се неретко јавља и код одраслих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Представља аутно запаљење слузнице ларинкса које траје мање од три недеље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Изолов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но или удружено са другим обољењима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Вируси, често и бактеријска суперинфекција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Чешће код особа са алергијском конституцијом и кодвокалних професионалаца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/>
              <a:t>А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кутни запаљенски процеси ларинкса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536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Најчешће није ургентно стање у оториноларингологији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Може довести до изразито отежаног дисања код особа са коморбидитетом (хронични обструктивни бронхитис, астма,пнеумонија, слабост срца....) 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Симптоми су код одраслих чешће везани за поремећаје гласа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Под повећаним ризиком су вокални професионалци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 особе које раде у лошим микроклиматским условима(влага, прашина, екстремно високе и ниске температуре, бука)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Акутни ларингитис у одраслих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754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Вирус инфлуенце, адено вируси, инфлуенца, херепес симплекс, морбили,варичела, зостер вируси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Код одређеног броја пацијента дође до суперинфекције (коке, хемофилус инфлуенце)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До патолошких промена долази у површном слоју ламине проприје, мада могу да буду захваћени и дубљи слојеви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Етиологија</a:t>
            </a:r>
            <a:r>
              <a:rPr lang="x-none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4017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Анамнеза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:промуклост, бол, дисфагија, диспноја (некада)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Индиректном ларингоскопијом : оток и хиперемија слузнице ларинкса, наглашен васкуларни цртеж и секрет.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Брис носа и грла на бактерије и гљивице,основне лабораторијске анализе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Евентуално преглед интернисте пулмолога</a:t>
            </a:r>
          </a:p>
          <a:p>
            <a:r>
              <a:rPr lang="x-none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ПРОМУКЛОСТ ДУЖА ОД ДВЕ НЕДЕЉЕ, ОБАВЕЗАН ОРЛ ПРЕГЛЕД!!!!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9384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Аналгетика, антипиретика, унос течности, аеросол 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       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Ð ÐµÐ·ÑÐ»ÑÐ°Ñ ÑÐ»Ð¸ÐºÐ° Ð·Ð° laryngitis acut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590800"/>
            <a:ext cx="5105400" cy="38290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401518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Посебна форма акутног ларингитиса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Hemofilus influenzae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Пацијент је узнемирен, високо фебрилан,гутање изразито отежано,као и дисање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Дијагноза:анамнеза, индиректоскопски преглед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Епиглотис, јарко хиперемичан тамно црвене боје,едематозан.Чест је и абсцес епиглотиса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Терапија:високе дозе антибиотика, кортикостероидна терапија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Ређе:интубација и хируршка трахеотомија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  Акутни епиглотитис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302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226" name="AutoShape 2" descr="Ð ÐµÐ·ÑÐ»ÑÐ°Ñ ÑÐ»Ð¸ÐºÐ° Ð·Ð° epiglottitis acut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pic>
        <p:nvPicPr>
          <p:cNvPr id="5" name="Picture 4" descr="Ð ÐµÐ·ÑÐ»ÑÐ°Ñ ÑÐ»Ð¸ÐºÐ° Ð·Ð° epiglottitis acut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905000"/>
            <a:ext cx="3047999" cy="3326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4" descr="Ð ÐµÐ·ÑÐ»ÑÐ°Ñ ÑÐ»Ð¸ÐºÐ° Ð·Ð° epiglottitis acu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1981200"/>
            <a:ext cx="2971800" cy="30670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891381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Отварачи улазног отвора ларинкса: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m.aryepigloticus,m.thyromembranaceus, и делови m.thyroarytenoideusa</a:t>
            </a:r>
          </a:p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Затварачи улазног отвора ларинкса: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m.aryepiglotticus,m.arymemranaceus и делови m.thyroarytenoideusa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САМО ЈЕДАН МИШИЋ ОДМИЧЕ ГЛАСНИЦЕ!!!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Мишићи ларинкса</a:t>
            </a:r>
            <a:endParaRPr lang="en-US" dirty="0"/>
          </a:p>
        </p:txBody>
      </p:sp>
      <p:pic>
        <p:nvPicPr>
          <p:cNvPr id="30722" name="Picture 2" descr="Ð ÐµÐ·ÑÐ»ÑÐ°Ñ ÑÐ»Ð¸ÐºÐ° Ð·Ð° LARYNX MUSCU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648200"/>
            <a:ext cx="2466975" cy="1847851"/>
          </a:xfrm>
          <a:prstGeom prst="rect">
            <a:avLst/>
          </a:prstGeom>
          <a:noFill/>
        </p:spPr>
      </p:pic>
      <p:sp>
        <p:nvSpPr>
          <p:cNvPr id="30724" name="AutoShape 4" descr="Ð ÐµÐ·ÑÐ»ÑÐ°Ñ ÑÐ»Ð¸ÐºÐ° Ð·Ð° LARYNX MUSCUL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30726" name="AutoShape 6" descr="Ð ÐµÐ·ÑÐ»ÑÐ°Ñ ÑÐ»Ð¸ÐºÐ° Ð·Ð° LARYNX MUSCUL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30728" name="AutoShape 8" descr="Ð ÐµÐ·ÑÐ»ÑÐ°Ñ ÑÐ»Ð¸ÐºÐ° Ð·Ð° LARYNX MUSCUL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pic>
        <p:nvPicPr>
          <p:cNvPr id="30730" name="Picture 10" descr="Ð ÐµÐ·ÑÐ»ÑÐ°Ñ ÑÐ»Ð¸ÐºÐ° Ð·Ð° LARYNX MUSCUL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419600"/>
            <a:ext cx="2466554" cy="2247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1768615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Исти изазивачи као и код одраслих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Због димензија ларинкса код деце, едем слузнице ларинкса доводи до значајног смањења дисајног простора, стога представља  ургентно стање у педијатријској оториноларингологији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Спазми у нивоу трахеобронхијалног стабла  и имунобиолошке снаге дечијег организма нису сазреле.</a:t>
            </a:r>
          </a:p>
          <a:p>
            <a:r>
              <a:rPr lang="x-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дечијем узрасту :стање дисајне функције</a:t>
            </a:r>
          </a:p>
          <a:p>
            <a:r>
              <a:rPr lang="x-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Код одраслих промуклост 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Акутни ларингитис код деце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5410200"/>
            <a:ext cx="2316480" cy="1447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677669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Блага клиничка слика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Вируси инфлуенце, параинфлуенце, аденовируси, респираторни синцицијалнни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Вирус варичеле, морбила,рубеола...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Промуклост, отежано дисање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Терапија:шатор са влажним ваздухом и  кисеоником, инхалације адреналина, кортикостероидасеоником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Акутни (неопструктивни) ларингитис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0735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Laryngitis subglotica (pseudocroup)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Запаљење слузнице субглотиса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Од друге до четврте године живота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Изазивачи исти као код акутног ларингитиса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Нагли почетак и то најчешће неколико сати након што дете заспи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Сув надражајни кашаљ, који подсећа на лавеж пса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Може бити присутан стридор и цијаноза , поготово, ако је дете узнемирено и плаче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Опструктивни ларингитис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2585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Клинички преглед је тешко изводљив и на њему не треба инсистирати, поготово што инструментална траума може додатно да погорша и опште и локално стање малог пацијента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Неопходно је дати кисеоник, кортикостероиде, антипиретике, адреналин у инхалацији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      Дијагноза и 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Ð ÐµÐ·ÑÐ»ÑÐ°Ñ ÑÐ»Ð¸ÐºÐ° Ð·Ð° laryngitis subglotic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4038600"/>
            <a:ext cx="3276600" cy="2457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272343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Hemofilus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influence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Патолошке промене су локализоване на лингвалној страни епиглотисаи вентрикуларним наборима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Болест се развија рапидно за 4-24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h.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Дете је високо фебрилно, изразито узнемирено, диспноично, цијанотично, не може да гута пљувачку.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Одбија да лежи на леђима-епиглотис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запада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 још више угрожава дисање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Глас се описује као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врућ кромпир у устима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Инспираторни стридор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Epiglotitis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4989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Дете треба умирити и ставити у седећи положај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 се поставља на основу анамнезе и клиничке слике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Терапија: кортикостероиди, високе дозе антибиотика, надокнада течности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 неким случајевима је потребан интубација, ретко трахеотомија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 и 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8991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Ð¡ÑÐ¾Ð´Ð½Ð° ÑÐ»Ð¸ÐºÐ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1905000"/>
            <a:ext cx="3505200" cy="3200400"/>
          </a:xfrm>
          <a:prstGeom prst="rect">
            <a:avLst/>
          </a:prstGeom>
          <a:noFill/>
        </p:spPr>
      </p:pic>
      <p:pic>
        <p:nvPicPr>
          <p:cNvPr id="5" name="Picture 2" descr="Ð ÐµÐ·ÑÐ»ÑÐ°Ñ ÑÐ»Ð¸ÐºÐ° Ð·Ð° epiglottitis acuta childr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905000"/>
            <a:ext cx="3124200" cy="304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55710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Нагло после излагања алергенима (убод пчеле...)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Симптоматологија слична акутном ларингитису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Терапија је ургентна:антиалергијска и антиедематозна (кортикостероиди)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Субглотисни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алергијски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едем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8761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Запаљење слузнице ларинкса, трахеје и бронха.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Код деце до треће године живота.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Вируси, најчешће параинфлуенце,а бактеријска суперинфекција је скоро редовни пратилац овог запаљења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Присутан је кашаљ, густ лепљив секрет инспираторни  стридор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Густ лепљив секрет се претвара у крусте, а њиховим отпадањем у лумен дисајног пута клиничка слика се драстично погоршава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aryngotracheobronchitis suffocans -Jackson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9715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Инспираторни стридор,кашаљ у виду лавежа пса,, висока телесна температура, цијаноза.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Физикалним налазом на плућима налазимо бронхитис.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Диференцијална дијагноза:акутни епиглотитис (говор врућег кромпира)</a:t>
            </a:r>
          </a:p>
          <a:p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2595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76400"/>
            <a:ext cx="6153150" cy="47547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8574270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Хоспитално лечење, антибиотска терапија, доста течности, кортикостероидне терапија,влажење ваздуха.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Некада је индикована интубација, ретко трахеотомија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3945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Рубеиола, варичела,морбили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Промуклост, кашаљ, оспа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Лечење и  основне болести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Ларингитис код инфективних болести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456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Због обавезне имунизације овај тип ларингитиса је редак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Corinebacterium diphteriae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Карактерише се формирањем фобринских наслага (псеудомембрана) ендоларингеално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Бактерија производи јак токсин који доводи до парализе мишића, слабости, малаксалости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Пацијент је високо фебрилан, узнемирен, са кашљем који подсећа на лавеж пса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Дифтеријски ларингитис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(Croup)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5114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Анамнеза, клинички преглед, бактериолошки преглед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Терапија:антидифтеријски серум, антибиотска терапија, кисеоник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 случајевима теже опструкције трахеотомија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4384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Хронично запаљење  ларинкса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073844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/>
            <a:r>
              <a:rPr lang="sr-Cyrl-CS" smtClean="0">
                <a:latin typeface="Times New Roman" pitchFamily="18" charset="0"/>
                <a:cs typeface="Times New Roman" pitchFamily="18" charset="0"/>
              </a:rPr>
              <a:t>Хронични неспецифични 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sr-Cyrl-CS" smtClean="0">
                <a:latin typeface="Times New Roman" pitchFamily="18" charset="0"/>
                <a:cs typeface="Times New Roman" pitchFamily="18" charset="0"/>
              </a:rPr>
              <a:t>1.Хронични  неинфективни 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ларингитис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sr-Cyrl-CS" smtClean="0">
                <a:latin typeface="Times New Roman" pitchFamily="18" charset="0"/>
                <a:cs typeface="Times New Roman" pitchFamily="18" charset="0"/>
              </a:rPr>
              <a:t>2. Хр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CS" smtClean="0">
                <a:latin typeface="Times New Roman" pitchFamily="18" charset="0"/>
                <a:cs typeface="Times New Roman" pitchFamily="18" charset="0"/>
              </a:rPr>
              <a:t>нични  неспецифични  инфективни ларингитис</a:t>
            </a:r>
          </a:p>
          <a:p>
            <a:pPr marL="609600" indent="-609600" eaLnBrk="1" hangingPunct="1"/>
            <a:r>
              <a:rPr lang="sr-Cyrl-CS" smtClean="0">
                <a:latin typeface="Times New Roman" pitchFamily="18" charset="0"/>
                <a:cs typeface="Times New Roman" pitchFamily="18" charset="0"/>
              </a:rPr>
              <a:t>Хронични специфични 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dirty="0" smtClean="0">
                <a:latin typeface="Times New Roman" pitchFamily="18" charset="0"/>
                <a:cs typeface="Times New Roman" pitchFamily="18" charset="0"/>
              </a:rPr>
              <a:t>Хронично запаљење  ларинкса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054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atin typeface="Times New Roman" pitchFamily="18" charset="0"/>
                <a:cs typeface="Times New Roman" pitchFamily="18" charset="0"/>
              </a:rPr>
              <a:t>Хронични ларингитис је веома често обољење , ради се најчешће о безазленој патологији , субјективне сметње болесника могу бити јако изражене , а са друге стрене до добрих терапијских резултата се не долази  лако.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dirty="0" smtClean="0">
                <a:latin typeface="Times New Roman" pitchFamily="18" charset="0"/>
                <a:cs typeface="Times New Roman" pitchFamily="18" charset="0"/>
              </a:rPr>
              <a:t>Хронично запаљење  ларинкса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7542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1.Хронични  неинфективни  </a:t>
            </a:r>
            <a:r>
              <a:rPr lang="en-US" sz="280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ларингитис</a:t>
            </a:r>
            <a:endParaRPr lang="sr-Cyrl-CS" sz="280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smtClean="0">
                <a:latin typeface="Times New Roman" pitchFamily="18" charset="0"/>
                <a:cs typeface="Times New Roman" pitchFamily="18" charset="0"/>
              </a:rPr>
              <a:t>-употреба дувана и алкохола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smtClean="0">
                <a:latin typeface="Times New Roman" pitchFamily="18" charset="0"/>
                <a:cs typeface="Times New Roman" pitchFamily="18" charset="0"/>
              </a:rPr>
              <a:t>-респираторне алергије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smtClean="0">
                <a:latin typeface="Times New Roman" pitchFamily="18" charset="0"/>
                <a:cs typeface="Times New Roman" pitchFamily="18" charset="0"/>
              </a:rPr>
              <a:t>-удисање загађеног ваздуха ( прашина, дим, индустријска прашина 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ГЕРБ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гастроезофагусна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smtClean="0">
                <a:latin typeface="Times New Roman" pitchFamily="18" charset="0"/>
                <a:cs typeface="Times New Roman" pitchFamily="18" charset="0"/>
              </a:rPr>
              <a:t>рефлуксна  болест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smtClean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dirty="0" smtClean="0">
                <a:latin typeface="Times New Roman" pitchFamily="18" charset="0"/>
                <a:cs typeface="Times New Roman" pitchFamily="18" charset="0"/>
              </a:rPr>
              <a:t>Хронично запаљење  ларинкса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4626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Cyrl-CS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2. Хр</a:t>
            </a:r>
            <a:r>
              <a:rPr lang="en-US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Cyrl-CS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нични  неспецифични  инфективни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ларингитис</a:t>
            </a:r>
            <a:endParaRPr lang="sr-Latn-CS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smtClean="0">
                <a:latin typeface="Times New Roman" pitchFamily="18" charset="0"/>
                <a:cs typeface="Times New Roman" pitchFamily="18" charset="0"/>
              </a:rPr>
              <a:t>последица честих и нелечених акутних ларингитиса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smtClean="0">
                <a:latin typeface="Times New Roman" pitchFamily="18" charset="0"/>
                <a:cs typeface="Times New Roman" pitchFamily="18" charset="0"/>
              </a:rPr>
              <a:t> хроничних инфекција горњих и доњих респираторних путева</a:t>
            </a:r>
          </a:p>
          <a:p>
            <a:pPr eaLnBrk="1" hangingPunct="1">
              <a:buFont typeface="Wingdings" pitchFamily="2" charset="2"/>
              <a:buNone/>
            </a:pPr>
            <a:r>
              <a:rPr lang="sr-Cyrl-CS" smtClean="0">
                <a:latin typeface="Times New Roman" pitchFamily="18" charset="0"/>
                <a:cs typeface="Times New Roman" pitchFamily="18" charset="0"/>
              </a:rPr>
              <a:t>- дисање на уста, девијација носне преграде 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dirty="0" smtClean="0">
                <a:latin typeface="Times New Roman" pitchFamily="18" charset="0"/>
                <a:cs typeface="Times New Roman" pitchFamily="18" charset="0"/>
              </a:rPr>
              <a:t>Хронично запаљење  ларинкса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1197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Cyrl-CS" smtClean="0">
                <a:latin typeface="Times New Roman" pitchFamily="18" charset="0"/>
                <a:cs typeface="Times New Roman" pitchFamily="18" charset="0"/>
              </a:rPr>
              <a:t>Патологија </a:t>
            </a:r>
          </a:p>
          <a:p>
            <a:pPr eaLnBrk="1" hangingPunct="1">
              <a:buFont typeface="Wingdings" pitchFamily="2" charset="2"/>
              <a:buNone/>
            </a:pPr>
            <a:r>
              <a:rPr lang="sr-Cyrl-CS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sr-Latn-CS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.Laryngitis chronica catharralis </a:t>
            </a:r>
          </a:p>
          <a:p>
            <a:pPr eaLnBrk="1" hangingPunct="1">
              <a:buFont typeface="Wingdings" pitchFamily="2" charset="2"/>
              <a:buNone/>
            </a:pPr>
            <a:r>
              <a:rPr lang="sr-Latn-CS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2.Laryngitis chronica hyperplastica</a:t>
            </a:r>
          </a:p>
          <a:p>
            <a:pPr eaLnBrk="1" hangingPunct="1">
              <a:buFont typeface="Wingdings" pitchFamily="2" charset="2"/>
              <a:buNone/>
            </a:pPr>
            <a:r>
              <a:rPr lang="sr-Latn-CS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3.Laryngitis chronica atrophica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dirty="0" smtClean="0">
                <a:latin typeface="Times New Roman" pitchFamily="18" charset="0"/>
                <a:cs typeface="Times New Roman" pitchFamily="18" charset="0"/>
              </a:rPr>
              <a:t>Хронично запаљење  ларинкса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2946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 descr="Ð ÐµÐ·ÑÐ»ÑÐ°Ñ ÑÐ»Ð¸ÐºÐ° Ð·Ð° LARYNX MONNI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371600"/>
            <a:ext cx="7277100" cy="49220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4492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sr-Latn-CS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.Laryngitis chronica catharralis</a:t>
            </a:r>
          </a:p>
          <a:p>
            <a:pPr eaLnBrk="1" hangingPunct="1">
              <a:buFont typeface="Wingdings" pitchFamily="2" charset="2"/>
              <a:buNone/>
            </a:pPr>
            <a:r>
              <a:rPr lang="sr-Cyrl-CS" smtClean="0">
                <a:latin typeface="Times New Roman" pitchFamily="18" charset="0"/>
                <a:cs typeface="Times New Roman" pitchFamily="18" charset="0"/>
              </a:rPr>
              <a:t>   дискретним едемом слузнице гласница која је нешто сувља,а на горњим површинама се могу водети проширеникрвни судови 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dirty="0" smtClean="0">
                <a:latin typeface="Times New Roman" pitchFamily="18" charset="0"/>
                <a:cs typeface="Times New Roman" pitchFamily="18" charset="0"/>
              </a:rPr>
              <a:t>Хронично запаљење  ларинкса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372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2.Laryngitis chronica hyperplastica</a:t>
            </a:r>
            <a:endParaRPr lang="sr-Cyrl-CS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Cyrl-CS" smtClean="0">
                <a:latin typeface="Times New Roman" pitchFamily="18" charset="0"/>
                <a:cs typeface="Times New Roman" pitchFamily="18" charset="0"/>
              </a:rPr>
              <a:t>   Промене на глсаницама су распрострањене, а оне су задебљале, ружичасте,  неравне површине  и ова форма може бити удружена са  хроничним едемима гласница 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dirty="0" smtClean="0">
                <a:latin typeface="Times New Roman" pitchFamily="18" charset="0"/>
                <a:cs typeface="Times New Roman" pitchFamily="18" charset="0"/>
              </a:rPr>
              <a:t>Хронично запаљење  ларинкса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1794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Latn-CS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3.Laryngitis chronica atrophica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Cyrl-CS" smtClean="0">
                <a:latin typeface="Times New Roman" pitchFamily="18" charset="0"/>
                <a:cs typeface="Times New Roman" pitchFamily="18" charset="0"/>
              </a:rPr>
              <a:t>   Процес је удужен обично са озеном  и другим атрофичним променама у носу и ждрелу. Гласнице су суве,  бледе а приликом фонације се не додирују у средњој линији  већ остаје већи зјап између њих.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dirty="0" smtClean="0">
                <a:latin typeface="Times New Roman" pitchFamily="18" charset="0"/>
                <a:cs typeface="Times New Roman" pitchFamily="18" charset="0"/>
              </a:rPr>
              <a:t>Хронично запаљење  ларинкса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1613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Клиничка слика- промуклост различитог степена 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Дијагностички поступци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Комплетан ОРЛ преглед, посебно индиректна ларинголсопија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Допунска испитивања, алерголошка , Ртг параназалних шупљина, брис носа и ждрела на бактерије, гљивице, преглед гастроенетеролога 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Преглед  фибероптичким инструментимам-стробоскоп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директосопски и лаингомикроскопски преглед 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dirty="0" smtClean="0">
                <a:latin typeface="Times New Roman" pitchFamily="18" charset="0"/>
                <a:cs typeface="Times New Roman" pitchFamily="18" charset="0"/>
              </a:rPr>
              <a:t>Хронично запаљење  ларинкса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558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atin typeface="Times New Roman" pitchFamily="18" charset="0"/>
                <a:cs typeface="Times New Roman" pitchFamily="18" charset="0"/>
              </a:rPr>
              <a:t>Лечење </a:t>
            </a:r>
          </a:p>
          <a:p>
            <a:pPr eaLnBrk="1" hangingPunct="1">
              <a:buFont typeface="Wingdings" pitchFamily="2" charset="2"/>
              <a:buNone/>
            </a:pPr>
            <a:r>
              <a:rPr lang="sr-Cyrl-CS" smtClean="0">
                <a:latin typeface="Times New Roman" pitchFamily="18" charset="0"/>
                <a:cs typeface="Times New Roman" pitchFamily="18" charset="0"/>
              </a:rPr>
              <a:t>-спречавање даље иритације слузнице</a:t>
            </a:r>
          </a:p>
          <a:p>
            <a:pPr eaLnBrk="1" hangingPunct="1">
              <a:buFont typeface="Wingdings" pitchFamily="2" charset="2"/>
              <a:buNone/>
            </a:pPr>
            <a:r>
              <a:rPr lang="sr-Cyrl-CS" smtClean="0">
                <a:latin typeface="Times New Roman" pitchFamily="18" charset="0"/>
                <a:cs typeface="Times New Roman" pitchFamily="18" charset="0"/>
              </a:rPr>
              <a:t>-лечење околних обољења</a:t>
            </a:r>
          </a:p>
          <a:p>
            <a:pPr eaLnBrk="1" hangingPunct="1">
              <a:buFont typeface="Wingdings" pitchFamily="2" charset="2"/>
              <a:buNone/>
            </a:pPr>
            <a:r>
              <a:rPr lang="sr-Cyrl-CS" smtClean="0">
                <a:latin typeface="Times New Roman" pitchFamily="18" charset="0"/>
                <a:cs typeface="Times New Roman" pitchFamily="18" charset="0"/>
              </a:rPr>
              <a:t>-аеросол терапија</a:t>
            </a:r>
          </a:p>
          <a:p>
            <a:pPr eaLnBrk="1" hangingPunct="1">
              <a:buFont typeface="Wingdings" pitchFamily="2" charset="2"/>
              <a:buNone/>
            </a:pPr>
            <a:r>
              <a:rPr lang="sr-Cyrl-CS" smtClean="0">
                <a:latin typeface="Times New Roman" pitchFamily="18" charset="0"/>
                <a:cs typeface="Times New Roman" pitchFamily="18" charset="0"/>
              </a:rPr>
              <a:t>   биопсија </a:t>
            </a:r>
          </a:p>
          <a:p>
            <a:pPr eaLnBrk="1" hangingPunct="1">
              <a:buFont typeface="Wingdings" pitchFamily="2" charset="2"/>
              <a:buNone/>
            </a:pPr>
            <a:endParaRPr lang="sr-Cyrl-C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mtClean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dirty="0" smtClean="0">
                <a:latin typeface="Times New Roman" pitchFamily="18" charset="0"/>
                <a:cs typeface="Times New Roman" pitchFamily="18" charset="0"/>
              </a:rPr>
              <a:t>Хронично запаљење  ларинкса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6665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341438"/>
            <a:ext cx="8229600" cy="49704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sr-Latn-CS" b="1" i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LARYNGITIS TUBERCULOSA</a:t>
            </a:r>
          </a:p>
          <a:p>
            <a:pPr eaLnBrk="1" hangingPunct="1">
              <a:buFont typeface="Wingdings" pitchFamily="2" charset="2"/>
              <a:buNone/>
            </a:pPr>
            <a:r>
              <a:rPr lang="sr-Latn-CS" sz="2800" b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-TUBERCULOSIS MILLIARIS LARYNGIS</a:t>
            </a:r>
          </a:p>
          <a:p>
            <a:pPr eaLnBrk="1" hangingPunct="1">
              <a:buFont typeface="Wingdings" pitchFamily="2" charset="2"/>
              <a:buNone/>
            </a:pPr>
            <a:r>
              <a:rPr lang="sr-Latn-CS" sz="2800" b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-LARYNGITIS TUBERCULOSA INFILTRATIVA ET ULCEROSA</a:t>
            </a:r>
          </a:p>
          <a:p>
            <a:pPr eaLnBrk="1" hangingPunct="1">
              <a:buFont typeface="Wingdings" pitchFamily="2" charset="2"/>
              <a:buNone/>
            </a:pPr>
            <a:r>
              <a:rPr lang="sr-Latn-CS" sz="2800" b="1" i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-LUPUS LARYNGIS</a:t>
            </a:r>
          </a:p>
          <a:p>
            <a:pPr eaLnBrk="1" hangingPunct="1">
              <a:buFont typeface="Wingdings" pitchFamily="2" charset="2"/>
              <a:buNone/>
            </a:pPr>
            <a:endParaRPr lang="sr-Latn-CS" sz="2800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sr-Latn-CS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LUES LARYNGIS</a:t>
            </a:r>
          </a:p>
          <a:p>
            <a:pPr eaLnBrk="1" hangingPunct="1">
              <a:buFont typeface="Wingdings" pitchFamily="2" charset="2"/>
              <a:buNone/>
            </a:pPr>
            <a:r>
              <a:rPr lang="sr-Latn-CS" sz="2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-KONGENITALNI LUES</a:t>
            </a:r>
          </a:p>
          <a:p>
            <a:pPr eaLnBrk="1" hangingPunct="1">
              <a:buFont typeface="Wingdings" pitchFamily="2" charset="2"/>
              <a:buNone/>
            </a:pPr>
            <a:r>
              <a:rPr lang="sr-Latn-CS" sz="2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-STEČENI LUES</a:t>
            </a:r>
          </a:p>
          <a:p>
            <a:pPr eaLnBrk="1" hangingPunct="1">
              <a:buFont typeface="Wingdings" pitchFamily="2" charset="2"/>
              <a:buNone/>
            </a:pPr>
            <a:endParaRPr lang="en-US" sz="2800" b="1" smtClean="0">
              <a:solidFill>
                <a:srgbClr val="3399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sz="3600" dirty="0" smtClean="0">
                <a:latin typeface="Times New Roman" pitchFamily="18" charset="0"/>
                <a:cs typeface="Times New Roman" pitchFamily="18" charset="0"/>
              </a:rPr>
              <a:t>СПЕЦИФИЧНА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3600" dirty="0" smtClean="0">
                <a:latin typeface="Times New Roman" pitchFamily="18" charset="0"/>
                <a:cs typeface="Times New Roman" pitchFamily="18" charset="0"/>
              </a:rPr>
              <a:t>ЗАПАЉЕЊА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3600" dirty="0" smtClean="0">
                <a:latin typeface="Times New Roman" pitchFamily="18" charset="0"/>
                <a:cs typeface="Times New Roman" pitchFamily="18" charset="0"/>
              </a:rPr>
              <a:t>ЛАРИНКСА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814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Хронично инфективно обољење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x-none" sz="3600" dirty="0" smtClean="0">
                <a:latin typeface="Times New Roman" pitchFamily="18" charset="0"/>
                <a:cs typeface="Times New Roman" pitchFamily="18" charset="0"/>
              </a:rPr>
              <a:t>Прво у носу, па се спушта у фаринкс и ларинкс</a:t>
            </a:r>
            <a:endParaRPr lang="sr-Cyrl-CS" sz="3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Clebsiela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scleromatis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(Fish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ov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bacil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-ХИПЕРТРОФИЈА ВЕЗИВНОГ ТКИВА</a:t>
            </a:r>
            <a:br>
              <a:rPr lang="sr-Cyrl-C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-МИКУЛИЋЕВЕ ЋЕЛИЈЕ</a:t>
            </a:r>
            <a:br>
              <a:rPr lang="sr-Cyrl-C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-РАСЕЛОВА ТЕЛАШЦА</a:t>
            </a:r>
          </a:p>
          <a:p>
            <a:pPr eaLnBrk="1" hangingPunct="1"/>
            <a:r>
              <a:rPr lang="sr-Cyrl-CS" b="1" smtClean="0">
                <a:latin typeface="Times New Roman" pitchFamily="18" charset="0"/>
                <a:cs typeface="Times New Roman" pitchFamily="18" charset="0"/>
              </a:rPr>
              <a:t>ЛМС и биопсија</a:t>
            </a: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3200" dirty="0" smtClean="0">
                <a:latin typeface="Times New Roman" pitchFamily="18" charset="0"/>
                <a:cs typeface="Times New Roman" pitchFamily="18" charset="0"/>
              </a:rPr>
              <a:t>SCLEROMA LARYNGIS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488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Алергијски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едем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Quienkeov едем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Запаљењски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едем колатерални из околине 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Едем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ларинкса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последица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повреде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Застојни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едем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Едем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склопу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ендокриних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болести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mtClean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Oedema laryngis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649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слика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Диспнеја</a:t>
            </a: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Промуклост</a:t>
            </a: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Анамнеза</a:t>
            </a: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Индиректна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ларингоскопија</a:t>
            </a: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Кортикостероиди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медикаментозна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трахеотомија, хируршка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трахеотомија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Latn-CS" dirty="0" smtClean="0"/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Latn-CS" dirty="0" smtClean="0"/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Latn-CS" dirty="0" smtClean="0"/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Latn-CS" dirty="0" smtClean="0"/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Latn-CS" dirty="0" smtClean="0"/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sz="4800" dirty="0" smtClean="0">
                <a:latin typeface="Times New Roman" pitchFamily="18" charset="0"/>
                <a:cs typeface="Times New Roman" pitchFamily="18" charset="0"/>
              </a:rPr>
              <a:t>Oedema  laryngis</a:t>
            </a:r>
            <a:endParaRPr lang="en-US" sz="4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6106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060575"/>
            <a:ext cx="8229600" cy="49704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sz="2800" b="1" smtClean="0">
                <a:latin typeface="Times New Roman" pitchFamily="18" charset="0"/>
                <a:cs typeface="Times New Roman" pitchFamily="18" charset="0"/>
              </a:rPr>
              <a:t>PARESIS MUSCULORUM LARYNGIS</a:t>
            </a:r>
          </a:p>
          <a:p>
            <a:pPr eaLnBrk="1" hangingPunct="1">
              <a:buFont typeface="Wingdings" pitchFamily="2" charset="2"/>
              <a:buNone/>
            </a:pPr>
            <a:r>
              <a:rPr lang="sr-Latn-CS" sz="2800" b="1" smtClean="0">
                <a:latin typeface="Times New Roman" pitchFamily="18" charset="0"/>
                <a:cs typeface="Times New Roman" pitchFamily="18" charset="0"/>
              </a:rPr>
              <a:t>-PARESIS LARYNGIS NEUROGENES</a:t>
            </a:r>
          </a:p>
          <a:p>
            <a:pPr eaLnBrk="1" hangingPunct="1">
              <a:buFont typeface="Wingdings" pitchFamily="2" charset="2"/>
              <a:buNone/>
            </a:pP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				-CENTRALNE</a:t>
            </a:r>
          </a:p>
          <a:p>
            <a:pPr eaLnBrk="1" hangingPunct="1">
              <a:buFont typeface="Wingdings" pitchFamily="2" charset="2"/>
              <a:buNone/>
            </a:pP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				-PERIFERNE</a:t>
            </a:r>
          </a:p>
          <a:p>
            <a:pPr eaLnBrk="1" hangingPunct="1">
              <a:buFont typeface="Wingdings" pitchFamily="2" charset="2"/>
              <a:buNone/>
            </a:pP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sr-Latn-CS" sz="2400" smtClean="0">
                <a:latin typeface="Times New Roman" pitchFamily="18" charset="0"/>
                <a:cs typeface="Times New Roman" pitchFamily="18" charset="0"/>
              </a:rPr>
              <a:t>-N.VAGUS</a:t>
            </a:r>
          </a:p>
          <a:p>
            <a:pPr eaLnBrk="1" hangingPunct="1">
              <a:buFont typeface="Wingdings" pitchFamily="2" charset="2"/>
              <a:buNone/>
            </a:pPr>
            <a:r>
              <a:rPr lang="sr-Latn-CS" sz="2400" smtClean="0">
                <a:latin typeface="Times New Roman" pitchFamily="18" charset="0"/>
                <a:cs typeface="Times New Roman" pitchFamily="18" charset="0"/>
              </a:rPr>
              <a:t>					-N.LARYNGEUS SUPERIOR</a:t>
            </a:r>
          </a:p>
          <a:p>
            <a:pPr eaLnBrk="1" hangingPunct="1">
              <a:buFont typeface="Wingdings" pitchFamily="2" charset="2"/>
              <a:buNone/>
            </a:pPr>
            <a:r>
              <a:rPr lang="sr-Latn-CS" sz="2400" smtClean="0">
                <a:latin typeface="Times New Roman" pitchFamily="18" charset="0"/>
                <a:cs typeface="Times New Roman" pitchFamily="18" charset="0"/>
              </a:rPr>
              <a:t>					-N.LARYNGEUS INFERIOR</a:t>
            </a:r>
          </a:p>
          <a:p>
            <a:pPr eaLnBrk="1" hangingPunct="1">
              <a:buFont typeface="Wingdings" pitchFamily="2" charset="2"/>
              <a:buNone/>
            </a:pPr>
            <a:r>
              <a:rPr lang="sr-Latn-CS" sz="2400" smtClean="0">
                <a:latin typeface="Times New Roman" pitchFamily="18" charset="0"/>
                <a:cs typeface="Times New Roman" pitchFamily="18" charset="0"/>
              </a:rPr>
              <a:t>						S.RECURRENS</a:t>
            </a:r>
            <a:endParaRPr lang="en-US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PARESIS ET PARALYSIS LARYNGIS</a:t>
            </a:r>
            <a:endParaRPr lang="en-US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2939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Дели слузницу од унутрашње стране хрскавица и  мишиће ларинкса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M.quadrangularis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conus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elasticus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Фиброеластична опна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Ð ÐµÐ·ÑÐ»ÑÐ°Ñ ÑÐ»Ð¸ÐºÐ° Ð·Ð° conus elasticus larinks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3429000"/>
            <a:ext cx="3349625" cy="2575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6012148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Клиничка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слика</a:t>
            </a:r>
            <a:endParaRPr lang="sr-Latn-CS" sz="280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Дисфонија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једностране парализе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рекуренса</a:t>
            </a:r>
            <a:endParaRPr lang="sr-Latn-CS" sz="280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Диспнеја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обостране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парализе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рекуренса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очуван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глас</a:t>
            </a:r>
            <a:endParaRPr lang="sr-Latn-CS" sz="280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Напади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кашља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западање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парализе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горњег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ларингеалног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живца</a:t>
            </a:r>
            <a:endParaRPr lang="sr-Latn-CS" sz="280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Парализа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вагуса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дисфонија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брзо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замарање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гласа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тахикардија</a:t>
            </a:r>
            <a:r>
              <a:rPr lang="sr-Latn-CS" sz="28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екстрасистоле</a:t>
            </a:r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dirty="0">
                <a:latin typeface="Times New Roman" pitchFamily="18" charset="0"/>
                <a:cs typeface="Times New Roman" pitchFamily="18" charset="0"/>
              </a:rPr>
              <a:t>Paresis et paralysis laryngis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5276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412875"/>
            <a:ext cx="8229600" cy="5445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Једнострана</a:t>
            </a:r>
            <a:r>
              <a:rPr lang="sr-Latn-C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парализа</a:t>
            </a:r>
            <a:r>
              <a:rPr lang="sr-Latn-C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рекуренса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гласница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парамедијалном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положају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Обострана</a:t>
            </a:r>
            <a:r>
              <a:rPr lang="sr-Latn-C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парализа</a:t>
            </a:r>
            <a:r>
              <a:rPr lang="sr-Latn-C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рекуренса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обе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гласнице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парамедијалном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положају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простор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дисање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драматично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сужен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Парализа</a:t>
            </a:r>
            <a:r>
              <a:rPr lang="sr-Latn-C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горњег</a:t>
            </a:r>
            <a:r>
              <a:rPr lang="sr-Latn-C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ларингеалног</a:t>
            </a:r>
            <a:r>
              <a:rPr lang="sr-Latn-C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живца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парализована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гласница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постављена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нешто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ниже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здраве</a:t>
            </a:r>
            <a:endParaRPr lang="sr-Latn-C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Комбинована</a:t>
            </a:r>
            <a:r>
              <a:rPr lang="sr-Latn-C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парализа</a:t>
            </a:r>
            <a:r>
              <a:rPr lang="sr-Latn-C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доњег</a:t>
            </a:r>
            <a:r>
              <a:rPr lang="sr-Latn-C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горњег</a:t>
            </a:r>
            <a:r>
              <a:rPr lang="sr-Latn-C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ларингеалног</a:t>
            </a:r>
            <a:r>
              <a:rPr lang="sr-Latn-C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нерва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гласница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интермедијалном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кадаверском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положају</a:t>
            </a:r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dirty="0">
                <a:latin typeface="Times New Roman" pitchFamily="18" charset="0"/>
                <a:cs typeface="Times New Roman" pitchFamily="18" charset="0"/>
              </a:rPr>
              <a:t>Paresis et paralysis laryngis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2099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7652" name="Picture 2" descr="Ð ÐµÐ·ÑÐ»ÑÐ°Ñ ÑÐ»Ð¸ÐºÐ° Ð·Ð° recurrens paralys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357438"/>
            <a:ext cx="35718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AutoShape 4" descr="Ð¡ÑÐ¾Ð´Ð½Ð° ÑÐ»Ð¸ÐºÐ°"/>
          <p:cNvSpPr>
            <a:spLocks noChangeAspect="1" noChangeArrowheads="1"/>
          </p:cNvSpPr>
          <p:nvPr/>
        </p:nvSpPr>
        <p:spPr bwMode="auto">
          <a:xfrm>
            <a:off x="16351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27654" name="AutoShape 6" descr="Ð ÐµÐ·ÑÐ»ÑÐ°Ñ ÑÐ»Ð¸ÐºÐ° Ð·Ð° recurrens paralysis"/>
          <p:cNvSpPr>
            <a:spLocks noChangeAspect="1" noChangeArrowheads="1"/>
          </p:cNvSpPr>
          <p:nvPr/>
        </p:nvSpPr>
        <p:spPr bwMode="auto">
          <a:xfrm>
            <a:off x="16351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27655" name="AutoShape 8" descr="The vocal fold on the left of both images is paralyzed. Even with extreme effort, the opposite vocal fold cannot meet its partner (right)."/>
          <p:cNvSpPr>
            <a:spLocks noChangeAspect="1" noChangeArrowheads="1"/>
          </p:cNvSpPr>
          <p:nvPr/>
        </p:nvSpPr>
        <p:spPr bwMode="auto">
          <a:xfrm>
            <a:off x="16351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pic>
        <p:nvPicPr>
          <p:cNvPr id="27656" name="Picture 12" descr="Ð ÐµÐ·ÑÐ»ÑÐ°Ñ ÑÐ»Ð¸ÐºÐ° Ð·Ð° recurrens paralysi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1928813"/>
            <a:ext cx="257175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42222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794</TotalTime>
  <Words>2830</Words>
  <Application>Microsoft Office PowerPoint</Application>
  <PresentationFormat>On-screen Show (4:3)</PresentationFormat>
  <Paragraphs>411</Paragraphs>
  <Slides>92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92</vt:i4>
      </vt:variant>
    </vt:vector>
  </HeadingPairs>
  <TitlesOfParts>
    <vt:vector size="95" baseType="lpstr">
      <vt:lpstr>Concourse</vt:lpstr>
      <vt:lpstr>1_Concourse</vt:lpstr>
      <vt:lpstr>2_Concourse</vt:lpstr>
      <vt:lpstr>Клиничка анатомија  ларинкса</vt:lpstr>
      <vt:lpstr>PowerPoint Presentation</vt:lpstr>
      <vt:lpstr>PowerPoint Presentation</vt:lpstr>
      <vt:lpstr>     Скелет ларинкса</vt:lpstr>
      <vt:lpstr>Мишићи ларинкса</vt:lpstr>
      <vt:lpstr>Мишићи ларинкса</vt:lpstr>
      <vt:lpstr>PowerPoint Presentation</vt:lpstr>
      <vt:lpstr>PowerPoint Presentation</vt:lpstr>
      <vt:lpstr>Фиброеластична опна</vt:lpstr>
      <vt:lpstr>Слузница ларинкса</vt:lpstr>
      <vt:lpstr>Инервација ларинкса</vt:lpstr>
      <vt:lpstr>PowerPoint Presentation</vt:lpstr>
      <vt:lpstr>PowerPoint Presentation</vt:lpstr>
      <vt:lpstr>PowerPoint Presentation</vt:lpstr>
      <vt:lpstr>Cavum laryngis</vt:lpstr>
      <vt:lpstr>Физиологија ларинкса</vt:lpstr>
      <vt:lpstr>PowerPoint Presentation</vt:lpstr>
      <vt:lpstr>PowerPoint Presentation</vt:lpstr>
      <vt:lpstr>Фонација</vt:lpstr>
      <vt:lpstr>Минимум енергије максимум фонације</vt:lpstr>
      <vt:lpstr>PowerPoint Presentation</vt:lpstr>
      <vt:lpstr>Фиксација торакса</vt:lpstr>
      <vt:lpstr>Ралика између ларинкса код деце и одраслих</vt:lpstr>
      <vt:lpstr>PowerPoint Presentation</vt:lpstr>
      <vt:lpstr>PowerPoint Presentation</vt:lpstr>
      <vt:lpstr>Конгениталне малформације ларинкса</vt:lpstr>
      <vt:lpstr>Конгениталне малформације ларинкса</vt:lpstr>
      <vt:lpstr>Конгениталне малформације ларинкса</vt:lpstr>
      <vt:lpstr>Ларингомалација</vt:lpstr>
      <vt:lpstr>PowerPoint Presentation</vt:lpstr>
      <vt:lpstr>PowerPoint Presentation</vt:lpstr>
      <vt:lpstr>Клиничка слика</vt:lpstr>
      <vt:lpstr>Дијагноза и диференцијалана дијагноза </vt:lpstr>
      <vt:lpstr>Терапија</vt:lpstr>
      <vt:lpstr>Парезе и парализе гласница</vt:lpstr>
      <vt:lpstr>Етиологија</vt:lpstr>
      <vt:lpstr>Клиничка слика</vt:lpstr>
      <vt:lpstr>Терапија</vt:lpstr>
      <vt:lpstr>Атрезије мембрана</vt:lpstr>
      <vt:lpstr>Цисте и ларингокеле</vt:lpstr>
      <vt:lpstr> Дијагноза</vt:lpstr>
      <vt:lpstr>PowerPoint Presentation</vt:lpstr>
      <vt:lpstr>Суглотисне  стенозе и тумори</vt:lpstr>
      <vt:lpstr>PowerPoint Presentation</vt:lpstr>
      <vt:lpstr>Урођене аномалије једњака</vt:lpstr>
      <vt:lpstr>Трахеоезофагусне фистуле</vt:lpstr>
      <vt:lpstr>Клиничка слика</vt:lpstr>
      <vt:lpstr>PowerPoint Presentation</vt:lpstr>
      <vt:lpstr>Терапија </vt:lpstr>
      <vt:lpstr>Акутно запаљење  ларинкса </vt:lpstr>
      <vt:lpstr>Патофизиологија и патоанатомија</vt:lpstr>
      <vt:lpstr>PowerPoint Presentation</vt:lpstr>
      <vt:lpstr>Акутни запаљенски процеси ларинкса</vt:lpstr>
      <vt:lpstr>Акутни ларингитис у одраслих</vt:lpstr>
      <vt:lpstr>Етиологија </vt:lpstr>
      <vt:lpstr>Дијагноза</vt:lpstr>
      <vt:lpstr>         Терапија</vt:lpstr>
      <vt:lpstr>    Акутни епиглотитис</vt:lpstr>
      <vt:lpstr>PowerPoint Presentation</vt:lpstr>
      <vt:lpstr>Акутни ларингитис код деце</vt:lpstr>
      <vt:lpstr>Акутни (неопструктивни) ларингитис</vt:lpstr>
      <vt:lpstr>Опструктивни ларингитис</vt:lpstr>
      <vt:lpstr>        Дијагноза и терапија</vt:lpstr>
      <vt:lpstr>Epiglotitis aсuta</vt:lpstr>
      <vt:lpstr>Дијагноза и терапија</vt:lpstr>
      <vt:lpstr>PowerPoint Presentation</vt:lpstr>
      <vt:lpstr>Субглотисни алергијски едем</vt:lpstr>
      <vt:lpstr>Laryngotracheobronchitis suffocans -Jackson</vt:lpstr>
      <vt:lpstr>Клиничка слика</vt:lpstr>
      <vt:lpstr>Терапија</vt:lpstr>
      <vt:lpstr>Ларингитис код инфективних болести</vt:lpstr>
      <vt:lpstr>Дифтеријски ларингитис (Croup)</vt:lpstr>
      <vt:lpstr>Дијагноза</vt:lpstr>
      <vt:lpstr>Хронично запаљење  ларинкса </vt:lpstr>
      <vt:lpstr>Хронично запаљење  ларинкса</vt:lpstr>
      <vt:lpstr>Хронично запаљење  ларинкса</vt:lpstr>
      <vt:lpstr>Хронично запаљење  ларинкса</vt:lpstr>
      <vt:lpstr>Хронично запаљење  ларинкса</vt:lpstr>
      <vt:lpstr>Хронично запаљење  ларинкса</vt:lpstr>
      <vt:lpstr>Хронично запаљење  ларинкса</vt:lpstr>
      <vt:lpstr>Хронично запаљење  ларинкса</vt:lpstr>
      <vt:lpstr>Хронично запаљење  ларинкса</vt:lpstr>
      <vt:lpstr>Хронично запаљење  ларинкса</vt:lpstr>
      <vt:lpstr>Хронично запаљење  ларинкса</vt:lpstr>
      <vt:lpstr>СПЕЦИФИЧНА ЗАПАЉЕЊА ЛАРИНКСА</vt:lpstr>
      <vt:lpstr>SCLEROMA LARYNGIS</vt:lpstr>
      <vt:lpstr>Oedema laryngis </vt:lpstr>
      <vt:lpstr>Oedema  laryngis</vt:lpstr>
      <vt:lpstr>PARESIS ET PARALYSIS LARYNGIS</vt:lpstr>
      <vt:lpstr>Paresis et paralysis laryngis</vt:lpstr>
      <vt:lpstr>Paresis et paralysis laryngis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Конгениталне малформације ларинкса</dc:title>
  <dc:creator>Jasmina</dc:creator>
  <cp:lastModifiedBy>orl@ukck.rs</cp:lastModifiedBy>
  <cp:revision>16</cp:revision>
  <dcterms:created xsi:type="dcterms:W3CDTF">2006-08-16T00:00:00Z</dcterms:created>
  <dcterms:modified xsi:type="dcterms:W3CDTF">2024-02-15T22:25:24Z</dcterms:modified>
</cp:coreProperties>
</file>